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8" r:id="rId3"/>
    <p:sldId id="361" r:id="rId4"/>
    <p:sldId id="362" r:id="rId5"/>
    <p:sldId id="267" r:id="rId6"/>
    <p:sldId id="257" r:id="rId7"/>
    <p:sldId id="259" r:id="rId8"/>
    <p:sldId id="261" r:id="rId9"/>
    <p:sldId id="262" r:id="rId10"/>
    <p:sldId id="264" r:id="rId11"/>
    <p:sldId id="265" r:id="rId12"/>
    <p:sldId id="268" r:id="rId13"/>
    <p:sldId id="272" r:id="rId14"/>
    <p:sldId id="365" r:id="rId15"/>
    <p:sldId id="285" r:id="rId16"/>
    <p:sldId id="277" r:id="rId17"/>
    <p:sldId id="279" r:id="rId18"/>
    <p:sldId id="280" r:id="rId19"/>
    <p:sldId id="289" r:id="rId20"/>
    <p:sldId id="290" r:id="rId21"/>
    <p:sldId id="292" r:id="rId22"/>
    <p:sldId id="278" r:id="rId23"/>
    <p:sldId id="286" r:id="rId24"/>
    <p:sldId id="291" r:id="rId25"/>
    <p:sldId id="293" r:id="rId26"/>
    <p:sldId id="294" r:id="rId27"/>
    <p:sldId id="295" r:id="rId28"/>
    <p:sldId id="296" r:id="rId29"/>
    <p:sldId id="297" r:id="rId30"/>
    <p:sldId id="298" r:id="rId31"/>
    <p:sldId id="306" r:id="rId32"/>
    <p:sldId id="307" r:id="rId33"/>
    <p:sldId id="331" r:id="rId34"/>
    <p:sldId id="392" r:id="rId35"/>
    <p:sldId id="333" r:id="rId36"/>
    <p:sldId id="367" r:id="rId37"/>
    <p:sldId id="334" r:id="rId38"/>
    <p:sldId id="363" r:id="rId39"/>
    <p:sldId id="371" r:id="rId40"/>
    <p:sldId id="368" r:id="rId41"/>
    <p:sldId id="369" r:id="rId42"/>
    <p:sldId id="370" r:id="rId43"/>
    <p:sldId id="372" r:id="rId44"/>
    <p:sldId id="335" r:id="rId45"/>
    <p:sldId id="336" r:id="rId46"/>
    <p:sldId id="373" r:id="rId47"/>
    <p:sldId id="337" r:id="rId48"/>
    <p:sldId id="339" r:id="rId49"/>
    <p:sldId id="340" r:id="rId50"/>
    <p:sldId id="343" r:id="rId51"/>
    <p:sldId id="344" r:id="rId52"/>
    <p:sldId id="345" r:id="rId53"/>
    <p:sldId id="358" r:id="rId54"/>
    <p:sldId id="341" r:id="rId55"/>
    <p:sldId id="342" r:id="rId56"/>
    <p:sldId id="326" r:id="rId57"/>
    <p:sldId id="388" r:id="rId58"/>
    <p:sldId id="389" r:id="rId59"/>
    <p:sldId id="390" r:id="rId60"/>
    <p:sldId id="391" r:id="rId61"/>
    <p:sldId id="324" r:id="rId62"/>
    <p:sldId id="308" r:id="rId63"/>
    <p:sldId id="374" r:id="rId64"/>
    <p:sldId id="381" r:id="rId65"/>
    <p:sldId id="376" r:id="rId66"/>
    <p:sldId id="375" r:id="rId67"/>
    <p:sldId id="377" r:id="rId68"/>
    <p:sldId id="309" r:id="rId69"/>
    <p:sldId id="319" r:id="rId70"/>
    <p:sldId id="382" r:id="rId71"/>
    <p:sldId id="378" r:id="rId72"/>
    <p:sldId id="379" r:id="rId73"/>
    <p:sldId id="380" r:id="rId74"/>
    <p:sldId id="349" r:id="rId75"/>
    <p:sldId id="312" r:id="rId76"/>
    <p:sldId id="318" r:id="rId77"/>
    <p:sldId id="351" r:id="rId78"/>
    <p:sldId id="350" r:id="rId79"/>
    <p:sldId id="352" r:id="rId80"/>
    <p:sldId id="320" r:id="rId81"/>
    <p:sldId id="383" r:id="rId82"/>
    <p:sldId id="321" r:id="rId83"/>
    <p:sldId id="384" r:id="rId84"/>
    <p:sldId id="359" r:id="rId85"/>
    <p:sldId id="314" r:id="rId86"/>
    <p:sldId id="385" r:id="rId87"/>
    <p:sldId id="386" r:id="rId88"/>
    <p:sldId id="387" r:id="rId89"/>
    <p:sldId id="315" r:id="rId90"/>
    <p:sldId id="317" r:id="rId91"/>
    <p:sldId id="366" r:id="rId92"/>
    <p:sldId id="316" r:id="rId93"/>
    <p:sldId id="355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86" autoAdjust="0"/>
  </p:normalViewPr>
  <p:slideViewPr>
    <p:cSldViewPr snapToGrid="0" snapToObjects="1">
      <p:cViewPr>
        <p:scale>
          <a:sx n="105" d="100"/>
          <a:sy n="105" d="100"/>
        </p:scale>
        <p:origin x="-120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83622-5965-7A41-9C7C-784BBA6E63CF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9AD3D-3862-8547-BC85-09946594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6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1: Beginning</a:t>
            </a:r>
            <a:r>
              <a:rPr lang="en-US" baseline="0" dirty="0" smtClean="0"/>
              <a:t> React</a:t>
            </a:r>
          </a:p>
          <a:p>
            <a:r>
              <a:rPr lang="en-US" baseline="0" dirty="0" smtClean="0"/>
              <a:t> - Before React</a:t>
            </a:r>
          </a:p>
          <a:p>
            <a:r>
              <a:rPr lang="en-US" baseline="0" dirty="0" smtClean="0"/>
              <a:t> - How react works</a:t>
            </a:r>
          </a:p>
          <a:p>
            <a:r>
              <a:rPr lang="en-US" baseline="0" dirty="0" smtClean="0"/>
              <a:t> - Lifecycles</a:t>
            </a:r>
          </a:p>
          <a:p>
            <a:r>
              <a:rPr lang="en-US" baseline="0" dirty="0" smtClean="0"/>
              <a:t> - JSX</a:t>
            </a:r>
          </a:p>
          <a:p>
            <a:r>
              <a:rPr lang="en-US" baseline="0" dirty="0" smtClean="0"/>
              <a:t>Part 2: Intermediate React</a:t>
            </a:r>
          </a:p>
          <a:p>
            <a:r>
              <a:rPr lang="en-US" baseline="0" dirty="0" smtClean="0"/>
              <a:t> - reusable components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addons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this.props.children</a:t>
            </a:r>
            <a:endParaRPr lang="en-US" baseline="0" dirty="0" smtClean="0"/>
          </a:p>
          <a:p>
            <a:r>
              <a:rPr lang="en-US" baseline="0" dirty="0" smtClean="0"/>
              <a:t> - form serialization</a:t>
            </a:r>
          </a:p>
          <a:p>
            <a:r>
              <a:rPr lang="en-US" baseline="0" dirty="0" smtClean="0"/>
              <a:t>Part 3: Advanced React</a:t>
            </a:r>
          </a:p>
          <a:p>
            <a:r>
              <a:rPr lang="en-US" baseline="0" dirty="0" smtClean="0"/>
              <a:t> - Focus on Application Building</a:t>
            </a:r>
          </a:p>
          <a:p>
            <a:r>
              <a:rPr lang="en-US" baseline="0" dirty="0" smtClean="0"/>
              <a:t> - React Virtual DOM and optimizations</a:t>
            </a:r>
          </a:p>
          <a:p>
            <a:r>
              <a:rPr lang="en-US" baseline="0" dirty="0" smtClean="0"/>
              <a:t> - Data Flow through Application</a:t>
            </a:r>
          </a:p>
          <a:p>
            <a:r>
              <a:rPr lang="en-US" baseline="0" dirty="0" smtClean="0"/>
              <a:t> - Immutability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[I’ve added </a:t>
            </a:r>
            <a:r>
              <a:rPr lang="en-US" i="1" baseline="0" dirty="0" smtClean="0"/>
              <a:t>Where we came from</a:t>
            </a:r>
            <a:r>
              <a:rPr lang="en-US" baseline="0" dirty="0" smtClean="0"/>
              <a:t>, and </a:t>
            </a:r>
            <a:r>
              <a:rPr lang="en-US" i="1" baseline="0" dirty="0" smtClean="0"/>
              <a:t>How react works</a:t>
            </a:r>
            <a:r>
              <a:rPr lang="en-US" baseline="0" dirty="0" smtClean="0"/>
              <a:t>]</a:t>
            </a:r>
          </a:p>
          <a:p>
            <a:r>
              <a:rPr lang="en-US" baseline="0" dirty="0" smtClean="0"/>
              <a:t>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8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</a:t>
            </a:r>
            <a:r>
              <a:rPr lang="en-US" dirty="0" smtClean="0"/>
              <a:t>ave to exercise the partial render handlers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React</a:t>
            </a:r>
            <a:r>
              <a:rPr lang="en-US" baseline="0" dirty="0" smtClean="0"/>
              <a:t> developers talk about render cycles and how FLUX can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can get this we essentially only need</a:t>
            </a:r>
            <a:r>
              <a:rPr lang="en-US" baseline="0" dirty="0" smtClean="0"/>
              <a:t> to worry about our data and the resulting output</a:t>
            </a:r>
          </a:p>
          <a:p>
            <a:r>
              <a:rPr lang="en-US" baseline="0" dirty="0" smtClean="0"/>
              <a:t>No partial renders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React starts next slide 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it. No partial rendering. Just change the data,</a:t>
            </a:r>
            <a:r>
              <a:rPr lang="en-US" baseline="0" dirty="0" smtClean="0"/>
              <a:t> c</a:t>
            </a:r>
            <a:r>
              <a:rPr lang="en-US" dirty="0" smtClean="0"/>
              <a:t>all Render.</a:t>
            </a:r>
          </a:p>
          <a:p>
            <a:r>
              <a:rPr lang="en-US" dirty="0" smtClean="0"/>
              <a:t>Batched DOM updates</a:t>
            </a:r>
          </a:p>
          <a:p>
            <a:endParaRPr lang="en-US" dirty="0" smtClean="0"/>
          </a:p>
          <a:p>
            <a:r>
              <a:rPr lang="en-US" dirty="0" smtClean="0"/>
              <a:t>- you provide data and you build the entire DOM based on the state of the data</a:t>
            </a:r>
          </a:p>
          <a:p>
            <a:r>
              <a:rPr lang="en-US" dirty="0" smtClean="0"/>
              <a:t>          - this is the first lifecycle that that means something</a:t>
            </a:r>
          </a:p>
          <a:p>
            <a:r>
              <a:rPr lang="en-US" dirty="0" smtClean="0"/>
              <a:t>          - remember the same data produces the same UI - this is huge</a:t>
            </a:r>
          </a:p>
          <a:p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95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data, assert the DOM.</a:t>
            </a:r>
          </a:p>
          <a:p>
            <a:r>
              <a:rPr lang="en-US" dirty="0" smtClean="0"/>
              <a:t>You still</a:t>
            </a:r>
            <a:r>
              <a:rPr lang="en-US" baseline="0" dirty="0" smtClean="0"/>
              <a:t> need to trigger events to exercise your UI – but the complexity of your code is exercised through data, not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54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diffing trees please.</a:t>
            </a:r>
          </a:p>
          <a:p>
            <a:r>
              <a:rPr lang="en-US" baseline="0" dirty="0" smtClean="0"/>
              <a:t>[Next slide is diagram of this]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5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[- show an example of </a:t>
            </a:r>
            <a:r>
              <a:rPr lang="en-US" dirty="0" err="1" smtClean="0"/>
              <a:t>shouldComponentUpdate</a:t>
            </a:r>
            <a:r>
              <a:rPr lang="en-US" dirty="0" smtClean="0"/>
              <a:t> -&gt; false]</a:t>
            </a:r>
          </a:p>
          <a:p>
            <a:r>
              <a:rPr lang="en-US" dirty="0" smtClean="0"/>
              <a:t> - if false the virtual </a:t>
            </a:r>
            <a:r>
              <a:rPr lang="en-US" dirty="0" err="1" smtClean="0"/>
              <a:t>dom</a:t>
            </a:r>
            <a:r>
              <a:rPr lang="en-US" dirty="0" smtClean="0"/>
              <a:t> is going to be untouched for this component tree and so no actual changes to the DOM will be made</a:t>
            </a:r>
          </a:p>
          <a:p>
            <a:r>
              <a:rPr lang="en-US" dirty="0" smtClean="0"/>
              <a:t>         - React is going to give you an </a:t>
            </a:r>
            <a:r>
              <a:rPr lang="en-US" dirty="0" err="1" smtClean="0"/>
              <a:t>oppertunity</a:t>
            </a:r>
            <a:r>
              <a:rPr lang="en-US" dirty="0" smtClean="0"/>
              <a:t> to render</a:t>
            </a:r>
          </a:p>
          <a:p>
            <a:r>
              <a:rPr lang="en-US" dirty="0" smtClean="0"/>
              <a:t>- with this single method you can control your JavaScript processing times during a React Render</a:t>
            </a:r>
          </a:p>
          <a:p>
            <a:r>
              <a:rPr lang="en-US" dirty="0" smtClean="0"/>
              <a:t>         - this method is not called on initial render it's only called on subsequent renders</a:t>
            </a:r>
          </a:p>
          <a:p>
            <a:r>
              <a:rPr lang="en-US" dirty="0" smtClean="0"/>
              <a:t>         - this method allows you to tell react to skip processing this Component and all its children</a:t>
            </a:r>
          </a:p>
          <a:p>
            <a:r>
              <a:rPr lang="en-US" dirty="0" smtClean="0"/>
              <a:t>         - if you have 100 </a:t>
            </a:r>
            <a:r>
              <a:rPr lang="en-US" dirty="0" err="1" smtClean="0"/>
              <a:t>compoenent</a:t>
            </a:r>
            <a:r>
              <a:rPr lang="en-US" dirty="0" smtClean="0"/>
              <a:t> and you respond 'false' to 99 of them you've cut your processing time down to a single operation</a:t>
            </a:r>
          </a:p>
          <a:p>
            <a:r>
              <a:rPr lang="en-US" dirty="0" smtClean="0"/>
              <a:t>         - this is why Immutability is going to be so important to React</a:t>
            </a:r>
          </a:p>
          <a:p>
            <a:r>
              <a:rPr lang="en-US" dirty="0" smtClean="0"/>
              <a:t>          - we can optimize expensive processing with simple </a:t>
            </a:r>
            <a:r>
              <a:rPr lang="en-US" dirty="0" err="1" smtClean="0"/>
              <a:t>referention</a:t>
            </a:r>
            <a:r>
              <a:rPr lang="en-US" dirty="0" smtClean="0"/>
              <a:t> equality checks</a:t>
            </a:r>
          </a:p>
          <a:p>
            <a:endParaRPr lang="en-US" dirty="0" smtClean="0"/>
          </a:p>
          <a:p>
            <a:r>
              <a:rPr lang="en-US" dirty="0" smtClean="0"/>
              <a:t>RAF batching strategy – flexible ways to purge the queue</a:t>
            </a:r>
          </a:p>
          <a:p>
            <a:r>
              <a:rPr lang="en-US" dirty="0" smtClean="0"/>
              <a:t>Virtual DOM short cuts after an</a:t>
            </a:r>
            <a:r>
              <a:rPr lang="en-US" baseline="0" dirty="0" smtClean="0"/>
              <a:t> initial render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8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of React component is application state</a:t>
            </a:r>
          </a:p>
          <a:p>
            <a:r>
              <a:rPr lang="en-US" dirty="0" smtClean="0"/>
              <a:t>Being able to carve,</a:t>
            </a:r>
            <a:r>
              <a:rPr lang="en-US" baseline="0" dirty="0" smtClean="0"/>
              <a:t> pass, and update this state throughout the component hierarchy proves to be a very deep concern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9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root component receives the app state</a:t>
            </a:r>
          </a:p>
          <a:p>
            <a:r>
              <a:rPr lang="en-US" dirty="0" smtClean="0"/>
              <a:t>Passes discrete</a:t>
            </a:r>
            <a:r>
              <a:rPr lang="en-US" baseline="0" dirty="0" smtClean="0"/>
              <a:t> data to the child components</a:t>
            </a:r>
          </a:p>
          <a:p>
            <a:r>
              <a:rPr lang="en-US" baseline="0" dirty="0" smtClean="0"/>
              <a:t>Child components can create and modify their State but not the Global State: props</a:t>
            </a:r>
          </a:p>
          <a:p>
            <a:r>
              <a:rPr lang="en-US" baseline="0" dirty="0" smtClean="0"/>
              <a:t>The more discrete your components API the more reusable your components become; looser coupling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Declarative</a:t>
            </a:r>
            <a:r>
              <a:rPr lang="en-US" baseline="0" dirty="0" smtClean="0"/>
              <a:t>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7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FLUX you can</a:t>
            </a:r>
            <a:r>
              <a:rPr lang="en-US" baseline="0" dirty="0" smtClean="0"/>
              <a:t> have multiple Controller-Views or Root Components, your data can begin to Flow down many Roots or really spread out.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concept is still the same, data is in-sync because we are listening to Stores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UNDO is free!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12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simplified model we are going to focus on.</a:t>
            </a:r>
          </a:p>
          <a:p>
            <a:r>
              <a:rPr lang="en-US" baseline="0" dirty="0" smtClean="0"/>
              <a:t>See this built with parent binding, cursors, </a:t>
            </a:r>
            <a:r>
              <a:rPr lang="en-US" baseline="0" smtClean="0"/>
              <a:t>and flux.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74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 is worse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8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 Cursor child</a:t>
            </a:r>
            <a:r>
              <a:rPr lang="en-US" baseline="0" dirty="0" smtClean="0"/>
              <a:t> components </a:t>
            </a:r>
            <a:r>
              <a:rPr lang="en-US" dirty="0" smtClean="0"/>
              <a:t>own the data defined</a:t>
            </a:r>
            <a:r>
              <a:rPr lang="en-US" baseline="0" dirty="0" smtClean="0"/>
              <a:t> by their API</a:t>
            </a:r>
            <a:endParaRPr lang="en-US" dirty="0" smtClean="0"/>
          </a:p>
          <a:p>
            <a:r>
              <a:rPr lang="en-US" dirty="0" smtClean="0"/>
              <a:t>And can manipulate it via sub-cursor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will cause the entire app to render keeping everything in sync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30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6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57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09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2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Watch David Nolen's talk on [Immutability, interactivity &amp; JavaScript](https://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=mS264h8KGwk)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r>
              <a:rPr lang="en-US" baseline="0" dirty="0" smtClean="0"/>
              <a:t> is part of my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43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Simplify</a:t>
            </a:r>
            <a:r>
              <a:rPr lang="en-US" baseline="0" dirty="0" smtClean="0"/>
              <a:t> it to just this we 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88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r>
              <a:rPr lang="en-US" baseline="0" dirty="0" smtClean="0"/>
              <a:t>ful, objects that are the same structure have ref equality!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9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serve</a:t>
            </a:r>
            <a:r>
              <a:rPr lang="en-US" baseline="0" dirty="0" smtClean="0"/>
              <a:t>r side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data pushes</a:t>
            </a:r>
            <a:r>
              <a:rPr lang="en-US" i="1" baseline="0" dirty="0" smtClean="0"/>
              <a:t> auto merge </a:t>
            </a:r>
            <a:r>
              <a:rPr lang="en-US" i="0" baseline="0" dirty="0" smtClean="0"/>
              <a:t>with existing data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4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48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633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9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Single,</a:t>
            </a:r>
            <a:r>
              <a:rPr lang="en-US" baseline="0" dirty="0" smtClean="0"/>
              <a:t> Immutable, Backbone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28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r>
              <a:rPr lang="en-US" baseline="0" dirty="0" smtClean="0"/>
              <a:t> data refs that have changed</a:t>
            </a:r>
          </a:p>
          <a:p>
            <a:r>
              <a:rPr lang="en-US" baseline="0" dirty="0" smtClean="0"/>
              <a:t>Remember our specs – all refs are equal if then contain the same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24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Immutable data is an</a:t>
            </a:r>
            <a:r>
              <a:rPr lang="en-US" baseline="0" dirty="0" smtClean="0"/>
              <a:t> amazing tool you need to be using today</a:t>
            </a:r>
          </a:p>
          <a:p>
            <a:r>
              <a:rPr lang="en-US" baseline="0" dirty="0" smtClean="0"/>
              <a:t>Being able – as our specs showcased – to consume server side data and reuse Reacts internal Virtual DOM to efficiently render the DOM is a </a:t>
            </a:r>
            <a:r>
              <a:rPr lang="en-US" baseline="0" dirty="0" err="1" smtClean="0"/>
              <a:t>perf</a:t>
            </a:r>
            <a:r>
              <a:rPr lang="en-US" baseline="0" dirty="0" smtClean="0"/>
              <a:t> win I think no other framework can match</a:t>
            </a:r>
            <a:endParaRPr lang="en-US" dirty="0" smtClean="0"/>
          </a:p>
          <a:p>
            <a:r>
              <a:rPr lang="en-US" dirty="0" smtClean="0"/>
              <a:t>Transit-</a:t>
            </a:r>
            <a:r>
              <a:rPr lang="en-US" dirty="0" err="1" smtClean="0"/>
              <a:t>js</a:t>
            </a:r>
            <a:r>
              <a:rPr lang="en-US" dirty="0" smtClean="0"/>
              <a:t> – may in the future be able to increase</a:t>
            </a:r>
            <a:r>
              <a:rPr lang="en-US" baseline="0" dirty="0" smtClean="0"/>
              <a:t> this speed by emitting immutable friendly data instead of </a:t>
            </a:r>
            <a:r>
              <a:rPr lang="en-US" baseline="0" dirty="0" err="1" smtClean="0"/>
              <a:t>json</a:t>
            </a:r>
            <a:endParaRPr lang="en-US" baseline="0" dirty="0" smtClean="0"/>
          </a:p>
          <a:p>
            <a:r>
              <a:rPr lang="en-US" baseline="0" dirty="0" smtClean="0"/>
              <a:t> - My benchmarking shows that right now </a:t>
            </a:r>
            <a:r>
              <a:rPr lang="en-US" baseline="0" dirty="0" err="1" smtClean="0"/>
              <a:t>Immutable.fromJS</a:t>
            </a:r>
            <a:r>
              <a:rPr lang="en-US" baseline="0" dirty="0" smtClean="0"/>
              <a:t>() is faster that a </a:t>
            </a:r>
            <a:r>
              <a:rPr lang="en-US" baseline="0" dirty="0" err="1" smtClean="0"/>
              <a:t>Trasit</a:t>
            </a:r>
            <a:r>
              <a:rPr lang="en-US" baseline="0" dirty="0" smtClean="0"/>
              <a:t> to Immutable-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bridge – this will change in the future</a:t>
            </a:r>
          </a:p>
          <a:p>
            <a:endParaRPr lang="en-US" dirty="0" smtClean="0"/>
          </a:p>
          <a:p>
            <a:r>
              <a:rPr lang="en-US" dirty="0" smtClean="0"/>
              <a:t>FLUX provides a simple,</a:t>
            </a:r>
            <a:r>
              <a:rPr lang="en-US" baseline="0" dirty="0" smtClean="0"/>
              <a:t> </a:t>
            </a:r>
            <a:r>
              <a:rPr lang="en-US" dirty="0" smtClean="0"/>
              <a:t>swappable, scalable application design pattern</a:t>
            </a:r>
            <a:r>
              <a:rPr lang="en-US" baseline="0" dirty="0" smtClean="0"/>
              <a:t> for React without options – since you can swap it for you design pattern</a:t>
            </a:r>
          </a:p>
          <a:p>
            <a:r>
              <a:rPr lang="en-US" baseline="0" dirty="0" smtClean="0"/>
              <a:t>Manual DOM manipulations, and frameworks/libraries that rely on it are our industry’s past.</a:t>
            </a:r>
          </a:p>
          <a:p>
            <a:r>
              <a:rPr lang="en-US" baseline="0" dirty="0" smtClean="0"/>
              <a:t>No other frame has this future proofing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6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level API provides</a:t>
            </a:r>
            <a:r>
              <a:rPr lang="en-US" baseline="0" dirty="0" smtClean="0"/>
              <a:t> a callback() once render is completed</a:t>
            </a:r>
          </a:p>
          <a:p>
            <a:r>
              <a:rPr lang="en-US" baseline="0" dirty="0" smtClean="0"/>
              <a:t>And calling this top level API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2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spend</a:t>
            </a:r>
            <a:r>
              <a:rPr lang="en-US" baseline="0" dirty="0" smtClean="0"/>
              <a:t> more time today on Immutability than React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3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not the Backbone</a:t>
            </a:r>
            <a:r>
              <a:rPr lang="en-US" baseline="0" dirty="0" smtClean="0"/>
              <a:t> we know and love but still an epic day for our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example will</a:t>
            </a:r>
            <a:r>
              <a:rPr lang="en-US" baseline="0" dirty="0" smtClean="0"/>
              <a:t> flow throughout the talk</a:t>
            </a:r>
          </a:p>
          <a:p>
            <a:r>
              <a:rPr lang="en-US" baseline="0" dirty="0" smtClean="0"/>
              <a:t>Talk through how you would list to each row and re-render your </a:t>
            </a:r>
            <a:r>
              <a:rPr lang="en-US" baseline="0" dirty="0" err="1" smtClean="0"/>
              <a:t>CellView</a:t>
            </a:r>
            <a:r>
              <a:rPr lang="en-US" baseline="0" dirty="0" smtClean="0"/>
              <a:t> when data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3: Advanced </a:t>
            </a:r>
            <a:r>
              <a:rPr lang="en-US" dirty="0" err="1" smtClean="0"/>
              <a:t>React.js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Clinton.Ayres@gmail.com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your past</a:t>
            </a:r>
          </a:p>
          <a:p>
            <a:r>
              <a:rPr lang="en-US" dirty="0" smtClean="0"/>
              <a:t>To tell an accurate story of React we need to travel back in time….</a:t>
            </a:r>
          </a:p>
        </p:txBody>
      </p:sp>
    </p:spTree>
    <p:extLst>
      <p:ext uri="{BB962C8B-B14F-4D97-AF65-F5344CB8AC3E}">
        <p14:creationId xmlns:p14="http://schemas.microsoft.com/office/powerpoint/2010/main" val="144648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6" name="Picture 5" descr="Screen Shot 2014-09-29 at 5.5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9" y="1761525"/>
            <a:ext cx="6109124" cy="42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Backbone’s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Based MVC</a:t>
            </a:r>
          </a:p>
          <a:p>
            <a:pPr lvl="1"/>
            <a:r>
              <a:rPr lang="en-US" dirty="0" smtClean="0"/>
              <a:t>Most frameworks </a:t>
            </a:r>
            <a:r>
              <a:rPr lang="en-US" dirty="0"/>
              <a:t>today are of this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A way of structuring a Web Application</a:t>
            </a:r>
          </a:p>
          <a:p>
            <a:r>
              <a:rPr lang="en-US" dirty="0" smtClean="0"/>
              <a:t>Observe Models and Handle Events</a:t>
            </a:r>
          </a:p>
          <a:p>
            <a:pPr lvl="1"/>
            <a:r>
              <a:rPr lang="en-US" dirty="0" smtClean="0"/>
              <a:t>Lot’s of events!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2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changes have to be manually reflected on the UI through DOM manipulations</a:t>
            </a:r>
          </a:p>
          <a:p>
            <a:r>
              <a:rPr lang="en-US" dirty="0" smtClean="0"/>
              <a:t>Data changes are triggering multiple Views simultaneously</a:t>
            </a:r>
          </a:p>
          <a:p>
            <a:pPr lvl="1"/>
            <a:r>
              <a:rPr lang="en-US" dirty="0" smtClean="0"/>
              <a:t>What other code does this model affect?</a:t>
            </a:r>
          </a:p>
          <a:p>
            <a:pPr lvl="1"/>
            <a:r>
              <a:rPr lang="en-US" dirty="0" smtClean="0"/>
              <a:t>What is my path through this code given an event?</a:t>
            </a:r>
          </a:p>
          <a:p>
            <a:pPr lvl="1"/>
            <a:r>
              <a:rPr lang="en-US" i="1" dirty="0" smtClean="0"/>
              <a:t>Data is not defining the state of the UI</a:t>
            </a:r>
          </a:p>
        </p:txBody>
      </p:sp>
    </p:spTree>
    <p:extLst>
      <p:ext uri="{BB962C8B-B14F-4D97-AF65-F5344CB8AC3E}">
        <p14:creationId xmlns:p14="http://schemas.microsoft.com/office/powerpoint/2010/main" val="293788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2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10,000 cell Table</a:t>
            </a:r>
            <a:endParaRPr lang="en-US" dirty="0"/>
          </a:p>
        </p:txBody>
      </p:sp>
      <p:pic>
        <p:nvPicPr>
          <p:cNvPr id="4" name="Content Placeholder 3" descr="Screen Shot 2014-10-13 at 4.49.22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r="2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19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</a:t>
            </a:r>
            <a:r>
              <a:rPr lang="en-US" dirty="0" err="1" smtClean="0"/>
              <a:t>TableView</a:t>
            </a:r>
            <a:r>
              <a:rPr lang="en-US" dirty="0" smtClean="0"/>
              <a:t> given initial data set</a:t>
            </a:r>
          </a:p>
          <a:p>
            <a:r>
              <a:rPr lang="en-US" dirty="0" err="1" smtClean="0"/>
              <a:t>RowViews</a:t>
            </a:r>
            <a:r>
              <a:rPr lang="en-US" dirty="0" smtClean="0"/>
              <a:t> register event handlers on data set changes</a:t>
            </a:r>
          </a:p>
          <a:p>
            <a:r>
              <a:rPr lang="en-US" dirty="0" smtClean="0"/>
              <a:t>Something mutates data</a:t>
            </a:r>
          </a:p>
          <a:p>
            <a:r>
              <a:rPr lang="en-US" dirty="0" err="1" smtClean="0"/>
              <a:t>RowView</a:t>
            </a:r>
            <a:r>
              <a:rPr lang="en-US" dirty="0" smtClean="0"/>
              <a:t> responds to change by re-rendering cells that 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Render</a:t>
            </a:r>
            <a:endParaRPr lang="en-US" dirty="0"/>
          </a:p>
        </p:txBody>
      </p:sp>
      <p:pic>
        <p:nvPicPr>
          <p:cNvPr id="7" name="Picture 6" descr="initial-ren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36" y="1725386"/>
            <a:ext cx="63119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6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Renders</a:t>
            </a:r>
            <a:endParaRPr lang="en-US" dirty="0"/>
          </a:p>
        </p:txBody>
      </p:sp>
      <p:pic>
        <p:nvPicPr>
          <p:cNvPr id="3" name="Picture 2" descr="partial-rend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75" y="2167176"/>
            <a:ext cx="9144000" cy="35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4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 initial render?</a:t>
            </a:r>
            <a:endParaRPr lang="en-US" dirty="0"/>
          </a:p>
        </p:txBody>
      </p:sp>
      <p:pic>
        <p:nvPicPr>
          <p:cNvPr id="4" name="Picture 3" descr="testing-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152"/>
            <a:ext cx="882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5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problems does React solve?</a:t>
            </a:r>
          </a:p>
          <a:p>
            <a:pPr lvl="1"/>
            <a:r>
              <a:rPr lang="en-US" dirty="0" smtClean="0"/>
              <a:t>Predecessors: Backbone</a:t>
            </a:r>
          </a:p>
          <a:p>
            <a:r>
              <a:rPr lang="en-US" dirty="0" smtClean="0"/>
              <a:t>Understand basic elements of React</a:t>
            </a:r>
          </a:p>
          <a:p>
            <a:r>
              <a:rPr lang="en-US" dirty="0" smtClean="0"/>
              <a:t>Understand how React renders components</a:t>
            </a:r>
          </a:p>
          <a:p>
            <a:pPr lvl="1"/>
            <a:r>
              <a:rPr lang="en-US" dirty="0" smtClean="0"/>
              <a:t>JS Processing VS DOM manipulation</a:t>
            </a:r>
          </a:p>
          <a:p>
            <a:r>
              <a:rPr lang="en-US" dirty="0" smtClean="0"/>
              <a:t>Focus on application building</a:t>
            </a:r>
          </a:p>
          <a:p>
            <a:r>
              <a:rPr lang="en-US" dirty="0" smtClean="0"/>
              <a:t>How Global Application State flows through React</a:t>
            </a:r>
          </a:p>
          <a:p>
            <a:pPr lvl="1"/>
            <a:r>
              <a:rPr lang="en-US" dirty="0" smtClean="0"/>
              <a:t>Flux</a:t>
            </a:r>
            <a:endParaRPr lang="en-US" dirty="0"/>
          </a:p>
          <a:p>
            <a:pPr lvl="1"/>
            <a:r>
              <a:rPr lang="en-US" dirty="0" smtClean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417069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 partial renders?</a:t>
            </a:r>
            <a:endParaRPr lang="en-US" dirty="0"/>
          </a:p>
        </p:txBody>
      </p:sp>
      <p:pic>
        <p:nvPicPr>
          <p:cNvPr id="4" name="Picture 3" descr="testing-event-chai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90" y="2201828"/>
            <a:ext cx="9144000" cy="27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are indirectly related to other Views!</a:t>
            </a:r>
          </a:p>
          <a:p>
            <a:r>
              <a:rPr lang="en-US" dirty="0" smtClean="0"/>
              <a:t>What Views depend on this collection?</a:t>
            </a:r>
          </a:p>
          <a:p>
            <a:r>
              <a:rPr lang="en-US" dirty="0" smtClean="0"/>
              <a:t>Who’s listening to what?</a:t>
            </a:r>
          </a:p>
          <a:p>
            <a:r>
              <a:rPr lang="en-US" dirty="0" smtClean="0"/>
              <a:t>What is my code path given an event?</a:t>
            </a:r>
          </a:p>
          <a:p>
            <a:r>
              <a:rPr lang="en-US" dirty="0" smtClean="0"/>
              <a:t>Onboarding </a:t>
            </a:r>
            <a:r>
              <a:rPr lang="en-US" dirty="0"/>
              <a:t>new </a:t>
            </a:r>
            <a:r>
              <a:rPr lang="en-US" dirty="0" smtClean="0"/>
              <a:t>developers is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9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is maintainable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58657"/>
          </a:xfrm>
        </p:spPr>
        <p:txBody>
          <a:bodyPr>
            <a:normAutofit/>
          </a:bodyPr>
          <a:lstStyle/>
          <a:p>
            <a:r>
              <a:rPr lang="en-US" dirty="0" smtClean="0"/>
              <a:t>We would like to re-render the entire screen on a data change</a:t>
            </a:r>
          </a:p>
          <a:p>
            <a:r>
              <a:rPr lang="en-US" dirty="0"/>
              <a:t>Full page refreshes are too expensive to replay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71143" y="-120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2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pic>
        <p:nvPicPr>
          <p:cNvPr id="4" name="Picture 3" descr="react-ren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078"/>
            <a:ext cx="9144000" cy="39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test?</a:t>
            </a:r>
            <a:endParaRPr lang="en-US" dirty="0"/>
          </a:p>
        </p:txBody>
      </p:sp>
      <p:pic>
        <p:nvPicPr>
          <p:cNvPr id="4" name="Picture 3" descr="testing-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152"/>
            <a:ext cx="882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re-render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Declarative syntax</a:t>
            </a:r>
          </a:p>
          <a:p>
            <a:r>
              <a:rPr lang="en-US" dirty="0" smtClean="0"/>
              <a:t>Virtual DOM</a:t>
            </a:r>
          </a:p>
          <a:p>
            <a:r>
              <a:rPr lang="en-US" dirty="0" smtClean="0"/>
              <a:t>Synthetic Events</a:t>
            </a:r>
          </a:p>
          <a:p>
            <a:r>
              <a:rPr lang="en-US" dirty="0" smtClean="0"/>
              <a:t>JSX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2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re-render framework</a:t>
            </a:r>
          </a:p>
          <a:p>
            <a:r>
              <a:rPr lang="en-US" dirty="0" smtClean="0"/>
              <a:t>Virtual DOM produced from each render</a:t>
            </a:r>
          </a:p>
          <a:p>
            <a:r>
              <a:rPr lang="en-US" dirty="0" smtClean="0"/>
              <a:t>Virtual DOM is diffed with Actual DOM</a:t>
            </a:r>
          </a:p>
          <a:p>
            <a:pPr lvl="1"/>
            <a:r>
              <a:rPr lang="en-US" dirty="0" smtClean="0"/>
              <a:t>Trees are extremely efficient to diff</a:t>
            </a:r>
          </a:p>
          <a:p>
            <a:r>
              <a:rPr lang="en-US" dirty="0" smtClean="0"/>
              <a:t>Diffs are translated into DOM update statements</a:t>
            </a:r>
          </a:p>
          <a:p>
            <a:r>
              <a:rPr lang="en-US" dirty="0" smtClean="0"/>
              <a:t>DOM updates are batched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Virtual DOM</a:t>
            </a:r>
            <a:endParaRPr lang="en-US" dirty="0"/>
          </a:p>
        </p:txBody>
      </p:sp>
      <p:pic>
        <p:nvPicPr>
          <p:cNvPr id="3" name="Picture 2" descr="react-virutal-d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" y="1517953"/>
            <a:ext cx="8966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Lifecycles are simple and declarative</a:t>
            </a:r>
          </a:p>
          <a:p>
            <a:pPr lvl="1"/>
            <a:r>
              <a:rPr lang="en-US" dirty="0" smtClean="0"/>
              <a:t>Think D3</a:t>
            </a:r>
          </a:p>
          <a:p>
            <a:r>
              <a:rPr lang="en-US" dirty="0" smtClean="0"/>
              <a:t>Define all outputs of your component based on the data provided</a:t>
            </a:r>
          </a:p>
          <a:p>
            <a:r>
              <a:rPr lang="en-US" b="1" dirty="0" smtClean="0"/>
              <a:t>Idempotent</a:t>
            </a:r>
            <a:r>
              <a:rPr lang="en-US" dirty="0" smtClean="0"/>
              <a:t> – same data produces same output</a:t>
            </a:r>
          </a:p>
          <a:p>
            <a:pPr lvl="1"/>
            <a:r>
              <a:rPr lang="en-US" dirty="0" smtClean="0"/>
              <a:t>Makes testing trivial</a:t>
            </a:r>
          </a:p>
        </p:txBody>
      </p:sp>
    </p:spTree>
    <p:extLst>
      <p:ext uri="{BB962C8B-B14F-4D97-AF65-F5344CB8AC3E}">
        <p14:creationId xmlns:p14="http://schemas.microsoft.com/office/powerpoint/2010/main" val="29023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in JavaScript</a:t>
            </a:r>
          </a:p>
          <a:p>
            <a:r>
              <a:rPr lang="en-US" dirty="0" smtClean="0"/>
              <a:t>Hierarchical data structures are simple: HTML</a:t>
            </a:r>
          </a:p>
          <a:p>
            <a:r>
              <a:rPr lang="en-US" dirty="0" smtClean="0"/>
              <a:t>No </a:t>
            </a:r>
            <a:r>
              <a:rPr lang="en-US" dirty="0"/>
              <a:t>underpowered Templates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the full power of </a:t>
            </a:r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7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should get out of today: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React exists</a:t>
            </a:r>
          </a:p>
          <a:p>
            <a:r>
              <a:rPr lang="en-US" dirty="0" smtClean="0"/>
              <a:t>Clear understanding of how React will process and render your component</a:t>
            </a:r>
          </a:p>
          <a:p>
            <a:r>
              <a:rPr lang="en-US" dirty="0" smtClean="0"/>
              <a:t>Different techniques for managing Global Application State </a:t>
            </a:r>
          </a:p>
          <a:p>
            <a:r>
              <a:rPr lang="en-US" dirty="0" smtClean="0"/>
              <a:t>Principals of Immutability </a:t>
            </a:r>
          </a:p>
          <a:p>
            <a:pPr lvl="1"/>
            <a:r>
              <a:rPr lang="en-US" dirty="0" smtClean="0"/>
              <a:t>Performance impacts during Render and Processing phases of React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6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event interface across multiple browsers</a:t>
            </a:r>
          </a:p>
          <a:p>
            <a:r>
              <a:rPr lang="en-US" dirty="0" smtClean="0"/>
              <a:t>Wrapper around browsers native events</a:t>
            </a:r>
          </a:p>
        </p:txBody>
      </p:sp>
    </p:spTree>
    <p:extLst>
      <p:ext uri="{BB962C8B-B14F-4D97-AF65-F5344CB8AC3E}">
        <p14:creationId xmlns:p14="http://schemas.microsoft.com/office/powerpoint/2010/main" val="184579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App 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172084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"/>
              </a:rPr>
              <a:t>var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appState</a:t>
            </a:r>
            <a:r>
              <a:rPr lang="en-US" dirty="0">
                <a:latin typeface=""/>
              </a:rPr>
              <a:t> </a:t>
            </a:r>
            <a:r>
              <a:rPr lang="en-US" dirty="0">
                <a:solidFill>
                  <a:srgbClr val="666666"/>
                </a:solidFill>
                <a:latin typeface=""/>
              </a:rPr>
              <a:t>= {</a:t>
            </a:r>
          </a:p>
          <a:p>
            <a:r>
              <a:rPr lang="en-US" dirty="0">
                <a:latin typeface=""/>
              </a:rPr>
              <a:t>  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users: [ 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foo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'20'},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goo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'30'}</a:t>
            </a:r>
          </a:p>
          <a:p>
            <a:r>
              <a:rPr lang="tr-TR" dirty="0">
                <a:latin typeface=""/>
              </a:rPr>
              <a:t>  ],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states: [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'Georgia'},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'California'}</a:t>
            </a:r>
          </a:p>
          <a:p>
            <a:r>
              <a:rPr lang="tr-TR" dirty="0">
                <a:latin typeface=""/>
              </a:rPr>
              <a:t>  ]</a:t>
            </a:r>
          </a:p>
          <a:p>
            <a:r>
              <a:rPr lang="tr-TR" dirty="0">
                <a:latin typeface=""/>
              </a:rPr>
              <a:t>  </a:t>
            </a:r>
          </a:p>
          <a:p>
            <a:r>
              <a:rPr lang="tr-TR" dirty="0"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0378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State Flow</a:t>
            </a:r>
            <a:endParaRPr lang="en-US" dirty="0"/>
          </a:p>
        </p:txBody>
      </p:sp>
      <p:pic>
        <p:nvPicPr>
          <p:cNvPr id="4" name="Picture 3" descr="appst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95" y="1695147"/>
            <a:ext cx="584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9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State in Child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Bind to parent provided functions</a:t>
            </a:r>
          </a:p>
          <a:p>
            <a:pPr lvl="1"/>
            <a:r>
              <a:rPr lang="en-US" dirty="0" smtClean="0"/>
              <a:t>Tightly coupled API</a:t>
            </a:r>
          </a:p>
          <a:p>
            <a:r>
              <a:rPr lang="en-US" dirty="0" smtClean="0"/>
              <a:t>Cursors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Light weight implementation</a:t>
            </a:r>
          </a:p>
          <a:p>
            <a:pPr lvl="1"/>
            <a:r>
              <a:rPr lang="en-US" dirty="0" smtClean="0"/>
              <a:t>Framework dependent</a:t>
            </a:r>
          </a:p>
          <a:p>
            <a:r>
              <a:rPr lang="en-US" dirty="0" smtClean="0"/>
              <a:t>Flux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Heavy weight implementation</a:t>
            </a:r>
          </a:p>
          <a:p>
            <a:pPr lvl="1"/>
            <a:r>
              <a:rPr lang="en-US" dirty="0" smtClean="0"/>
              <a:t>Most flexibility</a:t>
            </a:r>
          </a:p>
          <a:p>
            <a:pPr lvl="2"/>
            <a:r>
              <a:rPr lang="en-US" dirty="0" smtClean="0"/>
              <a:t>Multiple Controller-Views</a:t>
            </a:r>
          </a:p>
        </p:txBody>
      </p:sp>
    </p:spTree>
    <p:extLst>
      <p:ext uri="{BB962C8B-B14F-4D97-AF65-F5344CB8AC3E}">
        <p14:creationId xmlns:p14="http://schemas.microsoft.com/office/powerpoint/2010/main" val="224037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Model</a:t>
            </a:r>
            <a:endParaRPr lang="en-US" dirty="0"/>
          </a:p>
        </p:txBody>
      </p:sp>
      <p:pic>
        <p:nvPicPr>
          <p:cNvPr id="6" name="Picture 5" descr="model-parent-chi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07" y="2023534"/>
            <a:ext cx="4254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4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Parent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07994" y="1668197"/>
            <a:ext cx="87085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         </a:t>
            </a:r>
            <a:r>
              <a:rPr lang="en-US" dirty="0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/&gt;</a:t>
            </a:r>
            <a:endParaRPr lang="en-US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136339"/>
            <a:ext cx="81425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Bind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7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known as </a:t>
            </a:r>
            <a:r>
              <a:rPr lang="en-US" i="1" dirty="0" smtClean="0"/>
              <a:t>Lens</a:t>
            </a:r>
          </a:p>
          <a:p>
            <a:r>
              <a:rPr lang="en-US" dirty="0" smtClean="0"/>
              <a:t>Way to partition a Global Application State into smaller pieces 	</a:t>
            </a:r>
          </a:p>
          <a:p>
            <a:r>
              <a:rPr lang="en-US" dirty="0" smtClean="0"/>
              <a:t>Cursors remain in-sync with global app state</a:t>
            </a:r>
          </a:p>
          <a:p>
            <a:r>
              <a:rPr lang="en-US" dirty="0" smtClean="0"/>
              <a:t>Cursors are </a:t>
            </a:r>
            <a:r>
              <a:rPr lang="en-US" i="1" dirty="0" smtClean="0"/>
              <a:t>paths</a:t>
            </a:r>
            <a:r>
              <a:rPr lang="en-US" dirty="0" smtClean="0"/>
              <a:t> through the app state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681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047" y="2741101"/>
            <a:ext cx="8200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"true”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"false”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1870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Spec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1524" y="1381484"/>
            <a:ext cx="741438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principals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1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, </a:t>
            </a:r>
            <a:endParaRPr lang="fi-FI" dirty="0" smtClean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    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8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talk is essentially a consolidated world-view of many great minds</a:t>
            </a:r>
          </a:p>
          <a:p>
            <a:r>
              <a:rPr lang="en-US" dirty="0" smtClean="0"/>
              <a:t>Please seek out all available videos from:</a:t>
            </a:r>
          </a:p>
          <a:p>
            <a:pPr lvl="1"/>
            <a:r>
              <a:rPr lang="en-US" dirty="0" smtClean="0"/>
              <a:t>Rick Hickey</a:t>
            </a:r>
          </a:p>
          <a:p>
            <a:pPr lvl="1"/>
            <a:r>
              <a:rPr lang="en-US" dirty="0" smtClean="0"/>
              <a:t>David Nolen</a:t>
            </a:r>
          </a:p>
          <a:p>
            <a:pPr lvl="1"/>
            <a:r>
              <a:rPr lang="en-US" dirty="0" smtClean="0"/>
              <a:t>Pete Hunt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173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85934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'is equal to original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immutable data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7860"/>
            <a:ext cx="9289145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update cursor and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perserve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Immutable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8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60449"/>
            <a:ext cx="10256762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allow multiple updates in a single transaction'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spy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var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7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570" y="504439"/>
            <a:ext cx="9277048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create sub-cursor and listen to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transacitons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from main cursor'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4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Data Flow</a:t>
            </a:r>
            <a:endParaRPr lang="en-US" dirty="0"/>
          </a:p>
        </p:txBody>
      </p:sp>
      <p:pic>
        <p:nvPicPr>
          <p:cNvPr id="3" name="Picture 2" descr="appState-cur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81" y="1544864"/>
            <a:ext cx="6680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Parent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1424" y="1562778"/>
            <a:ext cx="10244667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getIn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'text'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])}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4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230" y="1855079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Cursor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1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Bind/Cursor Demo</a:t>
            </a:r>
            <a:endParaRPr lang="en-US" dirty="0"/>
          </a:p>
        </p:txBody>
      </p:sp>
      <p:pic>
        <p:nvPicPr>
          <p:cNvPr id="6" name="app-state-bind-curso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209700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pattern </a:t>
            </a:r>
            <a:r>
              <a:rPr lang="en-US" b="1" i="1" dirty="0" smtClean="0"/>
              <a:t>not a framework</a:t>
            </a:r>
          </a:p>
          <a:p>
            <a:r>
              <a:rPr lang="en-US" dirty="0" smtClean="0"/>
              <a:t>Unidirectional Data Flow</a:t>
            </a:r>
          </a:p>
          <a:p>
            <a:r>
              <a:rPr lang="en-US" dirty="0" smtClean="0"/>
              <a:t>Provides a </a:t>
            </a:r>
            <a:r>
              <a:rPr lang="en-US" i="1" dirty="0" smtClean="0"/>
              <a:t>reasonable</a:t>
            </a:r>
            <a:r>
              <a:rPr lang="en-US" dirty="0" smtClean="0"/>
              <a:t> flow through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285294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</a:p>
          <a:p>
            <a:r>
              <a:rPr lang="en-US" dirty="0" smtClean="0"/>
              <a:t>Dispatcher</a:t>
            </a:r>
          </a:p>
          <a:p>
            <a:r>
              <a:rPr lang="en-US" dirty="0" smtClean="0"/>
              <a:t>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1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i="1" dirty="0" smtClean="0"/>
              <a:t>realities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changes all the time</a:t>
            </a:r>
          </a:p>
          <a:p>
            <a:r>
              <a:rPr lang="en-US" dirty="0" smtClean="0"/>
              <a:t>Examine (and replace) every tool you have</a:t>
            </a:r>
          </a:p>
        </p:txBody>
      </p:sp>
    </p:spTree>
    <p:extLst>
      <p:ext uri="{BB962C8B-B14F-4D97-AF65-F5344CB8AC3E}">
        <p14:creationId xmlns:p14="http://schemas.microsoft.com/office/powerpoint/2010/main" val="402073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Exposed to Views</a:t>
            </a:r>
          </a:p>
          <a:p>
            <a:r>
              <a:rPr lang="en-US" dirty="0" smtClean="0"/>
              <a:t>Trigger updates on Stores</a:t>
            </a:r>
          </a:p>
          <a:p>
            <a:r>
              <a:rPr lang="en-US" dirty="0" smtClean="0"/>
              <a:t>Routed through dispatcher</a:t>
            </a:r>
          </a:p>
          <a:p>
            <a:r>
              <a:rPr lang="en-US" dirty="0" smtClean="0"/>
              <a:t>Have no Implementation</a:t>
            </a:r>
          </a:p>
          <a:p>
            <a:pPr lvl="1"/>
            <a:r>
              <a:rPr lang="en-US" dirty="0" smtClean="0"/>
              <a:t>Describe what you intend to do</a:t>
            </a:r>
          </a:p>
          <a:p>
            <a:pPr lvl="1"/>
            <a:r>
              <a:rPr lang="en-US" dirty="0" smtClean="0"/>
              <a:t>Pass payloads to Dispatcher</a:t>
            </a:r>
          </a:p>
        </p:txBody>
      </p:sp>
    </p:spTree>
    <p:extLst>
      <p:ext uri="{BB962C8B-B14F-4D97-AF65-F5344CB8AC3E}">
        <p14:creationId xmlns:p14="http://schemas.microsoft.com/office/powerpoint/2010/main" val="333860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Dispatcher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Translates an Action into operations on a Store(s)</a:t>
            </a:r>
          </a:p>
          <a:p>
            <a:r>
              <a:rPr lang="en-US" dirty="0" smtClean="0"/>
              <a:t>Manages dependencies between Stores</a:t>
            </a:r>
          </a:p>
          <a:p>
            <a:r>
              <a:rPr lang="en-US" dirty="0" smtClean="0"/>
              <a:t>Emits an event when Action is completed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State and Logic</a:t>
            </a:r>
          </a:p>
          <a:p>
            <a:r>
              <a:rPr lang="en-US" dirty="0" smtClean="0"/>
              <a:t>Domain Models</a:t>
            </a:r>
          </a:p>
          <a:p>
            <a:r>
              <a:rPr lang="en-US" dirty="0" smtClean="0"/>
              <a:t>Registered with a Dispatcher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Emits Events</a:t>
            </a:r>
          </a:p>
        </p:txBody>
      </p:sp>
    </p:spTree>
    <p:extLst>
      <p:ext uri="{BB962C8B-B14F-4D97-AF65-F5344CB8AC3E}">
        <p14:creationId xmlns:p14="http://schemas.microsoft.com/office/powerpoint/2010/main" val="376814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Data Flow</a:t>
            </a:r>
            <a:endParaRPr lang="en-US" dirty="0"/>
          </a:p>
        </p:txBody>
      </p:sp>
      <p:pic>
        <p:nvPicPr>
          <p:cNvPr id="7" name="Picture 6" descr="appState-flu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0" y="1179550"/>
            <a:ext cx="7740951" cy="56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design</a:t>
            </a:r>
            <a:endParaRPr lang="en-US" dirty="0"/>
          </a:p>
        </p:txBody>
      </p:sp>
      <p:pic>
        <p:nvPicPr>
          <p:cNvPr id="7" name="Content Placeholder 6" descr="flux-rea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 b="1031"/>
          <a:stretch>
            <a:fillRect/>
          </a:stretch>
        </p:blipFill>
        <p:spPr>
          <a:xfrm>
            <a:off x="771676" y="1657047"/>
            <a:ext cx="7598405" cy="4178830"/>
          </a:xfrm>
        </p:spPr>
      </p:pic>
      <p:sp>
        <p:nvSpPr>
          <p:cNvPr id="8" name="Rectangle 7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</a:t>
            </a:r>
            <a:r>
              <a:rPr lang="en-US" dirty="0" err="1"/>
              <a:t>react.png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8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9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Action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9581" y="1860531"/>
            <a:ext cx="77312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'../dispatcher/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AppDispatcher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'../constants/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module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exports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8659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8947" y="1210963"/>
            <a:ext cx="872066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</a:t>
            </a:r>
            <a:r>
              <a:rPr lang="ro-RO" dirty="0">
                <a:solidFill>
                  <a:srgbClr val="F92672"/>
                </a:solidFill>
                <a:latin typeface="Menlo"/>
              </a:rPr>
              <a:t>=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''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};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merge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EventEmitter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prototype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3501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3429" y="1984558"/>
            <a:ext cx="73418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dispatchToken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AppDispatcher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register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switch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case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8759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0571" y="394691"/>
            <a:ext cx="9083524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getDefaultProps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5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Stack web developer @ ICE in Atlanta</a:t>
            </a:r>
          </a:p>
          <a:p>
            <a:pPr marL="914400" lvl="1" indent="-514350"/>
            <a:r>
              <a:rPr lang="en-US" dirty="0" smtClean="0"/>
              <a:t>Work in Java and JavaScript everyday</a:t>
            </a:r>
          </a:p>
          <a:p>
            <a:pPr marL="914400" lvl="1" indent="-514350"/>
            <a:r>
              <a:rPr lang="en-US" dirty="0" smtClean="0"/>
              <a:t>Develop complex Backbone SPA’s and many internal and client facing React Components</a:t>
            </a:r>
          </a:p>
        </p:txBody>
      </p:sp>
    </p:spTree>
    <p:extLst>
      <p:ext uri="{BB962C8B-B14F-4D97-AF65-F5344CB8AC3E}">
        <p14:creationId xmlns:p14="http://schemas.microsoft.com/office/powerpoint/2010/main" val="60562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Child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8152" y="1703294"/>
            <a:ext cx="76466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Flux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AppStateAction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6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x-bucke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497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100x100 Table: 10,000 cell table</a:t>
            </a:r>
          </a:p>
          <a:p>
            <a:pPr lvl="1"/>
            <a:r>
              <a:rPr lang="en-US" dirty="0" smtClean="0"/>
              <a:t>as a single React Component</a:t>
            </a:r>
          </a:p>
          <a:p>
            <a:pPr lvl="1"/>
            <a:r>
              <a:rPr lang="en-US" dirty="0" smtClean="0"/>
              <a:t>as multiple React Components</a:t>
            </a:r>
          </a:p>
          <a:p>
            <a:pPr lvl="1"/>
            <a:r>
              <a:rPr lang="en-US" dirty="0" smtClean="0"/>
              <a:t>Can we refactor to get more performance?</a:t>
            </a:r>
          </a:p>
        </p:txBody>
      </p:sp>
    </p:spTree>
    <p:extLst>
      <p:ext uri="{BB962C8B-B14F-4D97-AF65-F5344CB8AC3E}">
        <p14:creationId xmlns:p14="http://schemas.microsoft.com/office/powerpoint/2010/main" val="189545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pic>
        <p:nvPicPr>
          <p:cNvPr id="6" name="Picture 5" descr="model-sin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90" y="2243969"/>
            <a:ext cx="317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476" y="1899752"/>
            <a:ext cx="85755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5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5716" y="2376444"/>
            <a:ext cx="660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key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"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row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-#{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index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}"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{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/</a:t>
            </a:r>
            <a:r>
              <a:rPr lang="pl-PL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}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7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1048" y="2428321"/>
            <a:ext cx="8502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 smtClean="0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: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,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index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key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=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E6DB74"/>
                </a:solidFill>
                <a:latin typeface="Menlo"/>
              </a:rPr>
              <a:t>"cell-#{index}"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960050"/>
                </a:solidFill>
                <a:latin typeface="Menlo"/>
              </a:rPr>
              <a:t>/td&gt;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6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89266"/>
            <a:ext cx="86868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new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Benchmark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'Table singe component'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'defer'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true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fn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numRows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col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numColls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col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+=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.</a:t>
            </a:r>
            <a:r>
              <a:rPr lang="pl-PL" dirty="0">
                <a:solidFill>
                  <a:srgbClr val="AE81FF"/>
                </a:solidFill>
                <a:latin typeface="Menlo"/>
              </a:rPr>
              <a:t>001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React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renderComponent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Table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document.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querySelector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'#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app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resolve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041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single-componen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5499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Component flame chart</a:t>
            </a:r>
            <a:endParaRPr lang="en-US" dirty="0"/>
          </a:p>
        </p:txBody>
      </p:sp>
      <p:pic>
        <p:nvPicPr>
          <p:cNvPr id="4" name="Content Placeholder 3" descr="Screen Shot 2014-10-04 at 6.55.2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39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are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URL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4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as multiple React Components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1417638"/>
            <a:ext cx="4039810" cy="51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429" y="1582341"/>
            <a:ext cx="84545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9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Row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905" y="1720840"/>
            <a:ext cx="77893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Cell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8285" y="1862452"/>
            <a:ext cx="83457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A6E22E"/>
                </a:solidFill>
                <a:latin typeface="Menlo"/>
              </a:rPr>
              <a:t>render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436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will be faster:</a:t>
            </a:r>
          </a:p>
          <a:p>
            <a:pPr lvl="1"/>
            <a:r>
              <a:rPr lang="en-US" dirty="0" smtClean="0"/>
              <a:t>Single Component</a:t>
            </a:r>
          </a:p>
          <a:p>
            <a:pPr lvl="1"/>
            <a:r>
              <a:rPr lang="en-US" dirty="0" smtClean="0"/>
              <a:t>Multiple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46468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Component </a:t>
            </a:r>
            <a:r>
              <a:rPr lang="en-US" dirty="0"/>
              <a:t>f</a:t>
            </a:r>
            <a:r>
              <a:rPr lang="en-US" dirty="0" smtClean="0"/>
              <a:t>lame chart</a:t>
            </a:r>
            <a:endParaRPr lang="en-US" dirty="0"/>
          </a:p>
        </p:txBody>
      </p:sp>
      <p:pic>
        <p:nvPicPr>
          <p:cNvPr id="4" name="Content Placeholder 3" descr="Screen Shot 2014-10-04 at 6.35.1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35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We’ll be right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…you must first think Immutable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</a:p>
          <a:p>
            <a:r>
              <a:rPr lang="en-US" dirty="0" smtClean="0"/>
              <a:t>Structural Sharing</a:t>
            </a:r>
          </a:p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smtClean="0"/>
              <a:t>Links </a:t>
            </a:r>
          </a:p>
          <a:p>
            <a:pPr lvl="1"/>
            <a:r>
              <a:rPr lang="en-US" dirty="0" smtClean="0"/>
              <a:t>Further enlightenment</a:t>
            </a:r>
          </a:p>
        </p:txBody>
      </p:sp>
    </p:spTree>
    <p:extLst>
      <p:ext uri="{BB962C8B-B14F-4D97-AF65-F5344CB8AC3E}">
        <p14:creationId xmlns:p14="http://schemas.microsoft.com/office/powerpoint/2010/main" val="281016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  <a:endParaRPr lang="en-US" dirty="0"/>
          </a:p>
        </p:txBody>
      </p:sp>
      <p:pic>
        <p:nvPicPr>
          <p:cNvPr id="4" name="Content Placeholder 3" descr="clojure-tree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01524" y="6265333"/>
            <a:ext cx="770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eclipsesource.com</a:t>
            </a:r>
            <a:r>
              <a:rPr lang="en-US" dirty="0"/>
              <a:t>/blogs/</a:t>
            </a:r>
            <a:r>
              <a:rPr lang="en-US" dirty="0" err="1"/>
              <a:t>wp</a:t>
            </a:r>
            <a:r>
              <a:rPr lang="en-US" dirty="0"/>
              <a:t>-content/uploads/2009/12/</a:t>
            </a:r>
            <a:r>
              <a:rPr lang="en-US" dirty="0" err="1"/>
              <a:t>clojure-trees.png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1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Turns out React components are amazingly simple to benchmark</a:t>
            </a:r>
          </a:p>
          <a:p>
            <a:pPr lvl="1"/>
            <a:r>
              <a:rPr lang="en-US" i="1" dirty="0" smtClean="0"/>
              <a:t>Especially compared to Backbone</a:t>
            </a:r>
          </a:p>
          <a:p>
            <a:r>
              <a:rPr lang="en-US" dirty="0" smtClean="0"/>
              <a:t>Calling </a:t>
            </a:r>
            <a:r>
              <a:rPr lang="en-US" b="1" dirty="0" err="1" smtClean="0"/>
              <a:t>React.renderComponent</a:t>
            </a:r>
            <a:r>
              <a:rPr lang="en-US" b="1" dirty="0" smtClean="0"/>
              <a:t>()</a:t>
            </a:r>
            <a:r>
              <a:rPr lang="en-US" dirty="0" smtClean="0"/>
              <a:t> repeatedly is performant and built-in</a:t>
            </a:r>
          </a:p>
        </p:txBody>
      </p:sp>
    </p:spTree>
    <p:extLst>
      <p:ext uri="{BB962C8B-B14F-4D97-AF65-F5344CB8AC3E}">
        <p14:creationId xmlns:p14="http://schemas.microsoft.com/office/powerpoint/2010/main" val="396680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Immutability: Structural Sharing</a:t>
            </a:r>
            <a:endParaRPr lang="en-US" dirty="0"/>
          </a:p>
        </p:txBody>
      </p:sp>
      <p:pic>
        <p:nvPicPr>
          <p:cNvPr id="4" name="Picture 3" descr="shared-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1838779"/>
            <a:ext cx="909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4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2476" y="1344007"/>
            <a:ext cx="8321524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principals'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},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2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553889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shared structure'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da-DK" dirty="0">
                <a:solidFill>
                  <a:srgbClr val="F8F8F2"/>
                </a:solidFill>
                <a:latin typeface="Menlo"/>
              </a:rPr>
              <a:t>    </a:t>
            </a:r>
            <a:r>
              <a:rPr lang="da-DK" dirty="0">
                <a:solidFill>
                  <a:srgbClr val="66D9EF"/>
                </a:solidFill>
                <a:latin typeface="Menlo"/>
              </a:rPr>
              <a:t>var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81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2666" y="1417638"/>
            <a:ext cx="8551333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'ensures objects are recycled in persistent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2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Immutable: App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Represent data using Immutable-</a:t>
            </a:r>
            <a:r>
              <a:rPr lang="en-US" dirty="0" err="1" smtClean="0"/>
              <a:t>js</a:t>
            </a:r>
            <a:r>
              <a:rPr lang="en-US" dirty="0" smtClean="0"/>
              <a:t>, Mori,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mmutable data structures recycle data instead of copy</a:t>
            </a:r>
          </a:p>
          <a:p>
            <a:pPr lvl="1"/>
            <a:r>
              <a:rPr lang="en-US" dirty="0" smtClean="0"/>
              <a:t>object refs remain intact</a:t>
            </a:r>
          </a:p>
          <a:p>
            <a:pPr lvl="1"/>
            <a:r>
              <a:rPr lang="en-US" dirty="0" smtClean="0"/>
              <a:t>Servers can replace our data set</a:t>
            </a:r>
          </a:p>
          <a:p>
            <a:r>
              <a:rPr lang="en-US" dirty="0" smtClean="0"/>
              <a:t>React can easily consume immutable data and simply do ref equality checks to determine if it should process</a:t>
            </a:r>
          </a:p>
        </p:txBody>
      </p:sp>
    </p:spTree>
    <p:extLst>
      <p:ext uri="{BB962C8B-B14F-4D97-AF65-F5344CB8AC3E}">
        <p14:creationId xmlns:p14="http://schemas.microsoft.com/office/powerpoint/2010/main" val="117585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able as multiple React Components with Immutability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5" y="1417638"/>
            <a:ext cx="4523619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2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React Components with Immutability: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4419" y="2018018"/>
            <a:ext cx="81981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4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9905" y="1951841"/>
            <a:ext cx="81763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8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4381" y="2413338"/>
            <a:ext cx="76224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immutab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4004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layer high level concepts like immutability you can increase Reacts performance </a:t>
            </a:r>
            <a:r>
              <a:rPr lang="en-US" b="1" i="1" dirty="0" smtClean="0"/>
              <a:t>orders of magnitudes.</a:t>
            </a:r>
          </a:p>
          <a:p>
            <a:r>
              <a:rPr lang="en-US" i="1" dirty="0" smtClean="0"/>
              <a:t>Immutability will change the way you think about programming</a:t>
            </a:r>
          </a:p>
        </p:txBody>
      </p:sp>
    </p:spTree>
    <p:extLst>
      <p:ext uri="{BB962C8B-B14F-4D97-AF65-F5344CB8AC3E}">
        <p14:creationId xmlns:p14="http://schemas.microsoft.com/office/powerpoint/2010/main" val="393656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flame chart</a:t>
            </a:r>
            <a:endParaRPr lang="en-US" dirty="0"/>
          </a:p>
        </p:txBody>
      </p:sp>
      <p:pic>
        <p:nvPicPr>
          <p:cNvPr id="6" name="Content Placeholder 5" descr="Screen Shot 2014-10-04 at 6.53.0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603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Single, Multiple, Immutable</a:t>
            </a:r>
            <a:endParaRPr lang="en-US" dirty="0"/>
          </a:p>
        </p:txBody>
      </p:sp>
      <p:pic>
        <p:nvPicPr>
          <p:cNvPr id="8" name="Picture 7" descr="single-multiple-immutable-flam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921"/>
            <a:ext cx="9144000" cy="54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State-table-ref-equa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36" y="0"/>
            <a:ext cx="369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Immutable App State</a:t>
            </a:r>
          </a:p>
          <a:p>
            <a:r>
              <a:rPr lang="en-US" dirty="0" smtClean="0"/>
              <a:t>React application Building with FLUX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6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20367</TotalTime>
  <Words>4542</Words>
  <Application>Microsoft Macintosh PowerPoint</Application>
  <PresentationFormat>On-screen Show (4:3)</PresentationFormat>
  <Paragraphs>762</Paragraphs>
  <Slides>93</Slides>
  <Notes>48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 Black </vt:lpstr>
      <vt:lpstr>Part 3: Advanced React.js</vt:lpstr>
      <vt:lpstr>Topics</vt:lpstr>
      <vt:lpstr>What you should get out of today:</vt:lpstr>
      <vt:lpstr>Thanks!</vt:lpstr>
      <vt:lpstr>JavaScript realities</vt:lpstr>
      <vt:lpstr>Who am I?</vt:lpstr>
      <vt:lpstr>Examples are on GitHub</vt:lpstr>
      <vt:lpstr>Benchmarking</vt:lpstr>
      <vt:lpstr>Immutability</vt:lpstr>
      <vt:lpstr>Before we begin</vt:lpstr>
      <vt:lpstr>2010</vt:lpstr>
      <vt:lpstr>Backbone’s Paradigm</vt:lpstr>
      <vt:lpstr>Backbone</vt:lpstr>
      <vt:lpstr>MVC design</vt:lpstr>
      <vt:lpstr>10,000 cell Table</vt:lpstr>
      <vt:lpstr>The Data Flow</vt:lpstr>
      <vt:lpstr>Initial Render</vt:lpstr>
      <vt:lpstr>Partial Renders</vt:lpstr>
      <vt:lpstr>How do we test initial render?</vt:lpstr>
      <vt:lpstr>How do we test partial renders?</vt:lpstr>
      <vt:lpstr>Impact</vt:lpstr>
      <vt:lpstr>Simple is maintainable</vt:lpstr>
      <vt:lpstr>React</vt:lpstr>
      <vt:lpstr>How do we test?</vt:lpstr>
      <vt:lpstr>React</vt:lpstr>
      <vt:lpstr>Virtual DOM</vt:lpstr>
      <vt:lpstr>React Virtual DOM</vt:lpstr>
      <vt:lpstr>Declarative Syntax</vt:lpstr>
      <vt:lpstr>JSX</vt:lpstr>
      <vt:lpstr>Synthetic Events</vt:lpstr>
      <vt:lpstr>Central App State</vt:lpstr>
      <vt:lpstr>App State Flow</vt:lpstr>
      <vt:lpstr>Application State in Child Components</vt:lpstr>
      <vt:lpstr>Example Model</vt:lpstr>
      <vt:lpstr>Bind: Parent</vt:lpstr>
      <vt:lpstr>Bind: Child</vt:lpstr>
      <vt:lpstr>Cursors</vt:lpstr>
      <vt:lpstr>Cursor Specs</vt:lpstr>
      <vt:lpstr>Immutable Spec</vt:lpstr>
      <vt:lpstr>Cursor Specs</vt:lpstr>
      <vt:lpstr>PowerPoint Presentation</vt:lpstr>
      <vt:lpstr>PowerPoint Presentation</vt:lpstr>
      <vt:lpstr>PowerPoint Presentation</vt:lpstr>
      <vt:lpstr>Cursor: Data Flow</vt:lpstr>
      <vt:lpstr>Cursor: Parent</vt:lpstr>
      <vt:lpstr>Cursor: Child</vt:lpstr>
      <vt:lpstr>Bind/Cursor Demo</vt:lpstr>
      <vt:lpstr>Flux</vt:lpstr>
      <vt:lpstr>Flux</vt:lpstr>
      <vt:lpstr>Flux Actions</vt:lpstr>
      <vt:lpstr>Flux Dispatcher</vt:lpstr>
      <vt:lpstr>Flux Store</vt:lpstr>
      <vt:lpstr>Flux Data Flow</vt:lpstr>
      <vt:lpstr>Flux design</vt:lpstr>
      <vt:lpstr>MVC design</vt:lpstr>
      <vt:lpstr>FLUX: Action</vt:lpstr>
      <vt:lpstr>FLUX: Store</vt:lpstr>
      <vt:lpstr>FLUX: Store</vt:lpstr>
      <vt:lpstr>PowerPoint Presentation</vt:lpstr>
      <vt:lpstr>FLUX: Child</vt:lpstr>
      <vt:lpstr>PowerPoint Presentation</vt:lpstr>
      <vt:lpstr>Exploring Tables</vt:lpstr>
      <vt:lpstr>Table as a single React Component</vt:lpstr>
      <vt:lpstr>Table as a single React Component</vt:lpstr>
      <vt:lpstr>Table as a single React Component</vt:lpstr>
      <vt:lpstr>Table as a single React Component</vt:lpstr>
      <vt:lpstr>Table as a single React Component</vt:lpstr>
      <vt:lpstr>PowerPoint Presentation</vt:lpstr>
      <vt:lpstr>Single Component flame chart</vt:lpstr>
      <vt:lpstr>Table as multiple React Components</vt:lpstr>
      <vt:lpstr>Multiple React Components: Table</vt:lpstr>
      <vt:lpstr>Multiple React Components: Row</vt:lpstr>
      <vt:lpstr>Multiple React Components: Cell</vt:lpstr>
      <vt:lpstr>Audience Poll</vt:lpstr>
      <vt:lpstr>PowerPoint Presentation</vt:lpstr>
      <vt:lpstr>Multiple Component flame chart</vt:lpstr>
      <vt:lpstr>We’ll be right back</vt:lpstr>
      <vt:lpstr>Immutability</vt:lpstr>
      <vt:lpstr>Persistent Data Structures</vt:lpstr>
      <vt:lpstr>Immutability: Structural Sharing</vt:lpstr>
      <vt:lpstr>Immutable-js Specs</vt:lpstr>
      <vt:lpstr>Immutable-js Specs</vt:lpstr>
      <vt:lpstr>Immutable-js Specs</vt:lpstr>
      <vt:lpstr>Immutable: App State</vt:lpstr>
      <vt:lpstr>Table as multiple React Components with Immutability</vt:lpstr>
      <vt:lpstr>Multiple React Components with Immutability: Table</vt:lpstr>
      <vt:lpstr>Multiple React Components with Immutability: Row</vt:lpstr>
      <vt:lpstr>Multiple React Components with Immutability: Cell</vt:lpstr>
      <vt:lpstr>PowerPoint Presentation</vt:lpstr>
      <vt:lpstr>Immutable flame chart</vt:lpstr>
      <vt:lpstr>Single, Multiple, Immutable</vt:lpstr>
      <vt:lpstr>PowerPoint Presentation</vt:lpstr>
      <vt:lpstr>Final Remarks</vt:lpstr>
    </vt:vector>
  </TitlesOfParts>
  <Company>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React.js</dc:title>
  <dc:creator>Clinton Ayres</dc:creator>
  <cp:lastModifiedBy>Clinton Ayres</cp:lastModifiedBy>
  <cp:revision>138</cp:revision>
  <dcterms:created xsi:type="dcterms:W3CDTF">2014-09-29T21:07:11Z</dcterms:created>
  <dcterms:modified xsi:type="dcterms:W3CDTF">2014-10-16T12:57:31Z</dcterms:modified>
</cp:coreProperties>
</file>